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0" r:id="rId7"/>
    <p:sldId id="262" r:id="rId8"/>
    <p:sldId id="263" r:id="rId9"/>
    <p:sldId id="266" r:id="rId10"/>
    <p:sldId id="276" r:id="rId11"/>
    <p:sldId id="275" r:id="rId12"/>
    <p:sldId id="267" r:id="rId13"/>
    <p:sldId id="264" r:id="rId14"/>
    <p:sldId id="265" r:id="rId15"/>
    <p:sldId id="274" r:id="rId16"/>
    <p:sldId id="268" r:id="rId17"/>
    <p:sldId id="269" r:id="rId18"/>
    <p:sldId id="270" r:id="rId19"/>
    <p:sldId id="271" r:id="rId20"/>
    <p:sldId id="272"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161" d="100"/>
          <a:sy n="161" d="100"/>
        </p:scale>
        <p:origin x="15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3946-2D4B-0142-FA2B-1D9151FBFB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33F1BF-C1A6-A255-FF70-DE4EE26C15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98BF1F-AF32-94C0-91A3-83FCCFAE9D16}"/>
              </a:ext>
            </a:extLst>
          </p:cNvPr>
          <p:cNvSpPr>
            <a:spLocks noGrp="1"/>
          </p:cNvSpPr>
          <p:nvPr>
            <p:ph type="dt" sz="half" idx="10"/>
          </p:nvPr>
        </p:nvSpPr>
        <p:spPr/>
        <p:txBody>
          <a:bodyPr/>
          <a:lstStyle/>
          <a:p>
            <a:fld id="{EFF72546-24E3-4F6E-815C-30C0A3F68147}" type="datetimeFigureOut">
              <a:rPr lang="en-US" smtClean="0"/>
              <a:t>5/11/2022</a:t>
            </a:fld>
            <a:endParaRPr lang="en-US"/>
          </a:p>
        </p:txBody>
      </p:sp>
      <p:sp>
        <p:nvSpPr>
          <p:cNvPr id="5" name="Footer Placeholder 4">
            <a:extLst>
              <a:ext uri="{FF2B5EF4-FFF2-40B4-BE49-F238E27FC236}">
                <a16:creationId xmlns:a16="http://schemas.microsoft.com/office/drawing/2014/main" id="{4EBDE321-9AF1-AFD4-D5F7-06419A16F5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F8376A-065E-D4AA-BB66-6B60608EBA24}"/>
              </a:ext>
            </a:extLst>
          </p:cNvPr>
          <p:cNvSpPr>
            <a:spLocks noGrp="1"/>
          </p:cNvSpPr>
          <p:nvPr>
            <p:ph type="sldNum" sz="quarter" idx="12"/>
          </p:nvPr>
        </p:nvSpPr>
        <p:spPr/>
        <p:txBody>
          <a:bodyPr/>
          <a:lstStyle/>
          <a:p>
            <a:fld id="{4B6EEB9C-F7FB-47C5-89A1-E9B8E3FE48D3}" type="slidenum">
              <a:rPr lang="en-US" smtClean="0"/>
              <a:t>‹#›</a:t>
            </a:fld>
            <a:endParaRPr lang="en-US"/>
          </a:p>
        </p:txBody>
      </p:sp>
    </p:spTree>
    <p:extLst>
      <p:ext uri="{BB962C8B-B14F-4D97-AF65-F5344CB8AC3E}">
        <p14:creationId xmlns:p14="http://schemas.microsoft.com/office/powerpoint/2010/main" val="1436597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DDF82-A28B-AE0C-0765-D231A7591D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9A9516-7150-1E7E-B26C-DCEA1C94ED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311471-3E6B-EDBA-094F-D38AED8D240D}"/>
              </a:ext>
            </a:extLst>
          </p:cNvPr>
          <p:cNvSpPr>
            <a:spLocks noGrp="1"/>
          </p:cNvSpPr>
          <p:nvPr>
            <p:ph type="dt" sz="half" idx="10"/>
          </p:nvPr>
        </p:nvSpPr>
        <p:spPr/>
        <p:txBody>
          <a:bodyPr/>
          <a:lstStyle/>
          <a:p>
            <a:fld id="{EFF72546-24E3-4F6E-815C-30C0A3F68147}" type="datetimeFigureOut">
              <a:rPr lang="en-US" smtClean="0"/>
              <a:t>5/11/2022</a:t>
            </a:fld>
            <a:endParaRPr lang="en-US"/>
          </a:p>
        </p:txBody>
      </p:sp>
      <p:sp>
        <p:nvSpPr>
          <p:cNvPr id="5" name="Footer Placeholder 4">
            <a:extLst>
              <a:ext uri="{FF2B5EF4-FFF2-40B4-BE49-F238E27FC236}">
                <a16:creationId xmlns:a16="http://schemas.microsoft.com/office/drawing/2014/main" id="{2359203D-D6C8-94AF-833D-E8A1E68750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A9D2E5-915F-AC69-E346-F4383957D304}"/>
              </a:ext>
            </a:extLst>
          </p:cNvPr>
          <p:cNvSpPr>
            <a:spLocks noGrp="1"/>
          </p:cNvSpPr>
          <p:nvPr>
            <p:ph type="sldNum" sz="quarter" idx="12"/>
          </p:nvPr>
        </p:nvSpPr>
        <p:spPr/>
        <p:txBody>
          <a:bodyPr/>
          <a:lstStyle/>
          <a:p>
            <a:fld id="{4B6EEB9C-F7FB-47C5-89A1-E9B8E3FE48D3}" type="slidenum">
              <a:rPr lang="en-US" smtClean="0"/>
              <a:t>‹#›</a:t>
            </a:fld>
            <a:endParaRPr lang="en-US"/>
          </a:p>
        </p:txBody>
      </p:sp>
    </p:spTree>
    <p:extLst>
      <p:ext uri="{BB962C8B-B14F-4D97-AF65-F5344CB8AC3E}">
        <p14:creationId xmlns:p14="http://schemas.microsoft.com/office/powerpoint/2010/main" val="3344075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03ACDE-031D-4D5D-787C-610FD9AC73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1160A7-27D2-7BB7-6AE0-38682AF8CA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C13C94-91CA-B020-B3DE-F4364445560C}"/>
              </a:ext>
            </a:extLst>
          </p:cNvPr>
          <p:cNvSpPr>
            <a:spLocks noGrp="1"/>
          </p:cNvSpPr>
          <p:nvPr>
            <p:ph type="dt" sz="half" idx="10"/>
          </p:nvPr>
        </p:nvSpPr>
        <p:spPr/>
        <p:txBody>
          <a:bodyPr/>
          <a:lstStyle/>
          <a:p>
            <a:fld id="{EFF72546-24E3-4F6E-815C-30C0A3F68147}" type="datetimeFigureOut">
              <a:rPr lang="en-US" smtClean="0"/>
              <a:t>5/11/2022</a:t>
            </a:fld>
            <a:endParaRPr lang="en-US"/>
          </a:p>
        </p:txBody>
      </p:sp>
      <p:sp>
        <p:nvSpPr>
          <p:cNvPr id="5" name="Footer Placeholder 4">
            <a:extLst>
              <a:ext uri="{FF2B5EF4-FFF2-40B4-BE49-F238E27FC236}">
                <a16:creationId xmlns:a16="http://schemas.microsoft.com/office/drawing/2014/main" id="{8B87721E-EE6F-BFB1-5AFF-0EE1DE5097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E358F0-EB71-5E41-83B7-D23D7DFB4057}"/>
              </a:ext>
            </a:extLst>
          </p:cNvPr>
          <p:cNvSpPr>
            <a:spLocks noGrp="1"/>
          </p:cNvSpPr>
          <p:nvPr>
            <p:ph type="sldNum" sz="quarter" idx="12"/>
          </p:nvPr>
        </p:nvSpPr>
        <p:spPr/>
        <p:txBody>
          <a:bodyPr/>
          <a:lstStyle/>
          <a:p>
            <a:fld id="{4B6EEB9C-F7FB-47C5-89A1-E9B8E3FE48D3}" type="slidenum">
              <a:rPr lang="en-US" smtClean="0"/>
              <a:t>‹#›</a:t>
            </a:fld>
            <a:endParaRPr lang="en-US"/>
          </a:p>
        </p:txBody>
      </p:sp>
    </p:spTree>
    <p:extLst>
      <p:ext uri="{BB962C8B-B14F-4D97-AF65-F5344CB8AC3E}">
        <p14:creationId xmlns:p14="http://schemas.microsoft.com/office/powerpoint/2010/main" val="3975548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CA3FA-338F-BAD5-5367-B0C59CDC87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73133F-030D-BCB2-3677-9784A2C7C0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9815C8-9719-8BC4-CC7C-BCB555704C38}"/>
              </a:ext>
            </a:extLst>
          </p:cNvPr>
          <p:cNvSpPr>
            <a:spLocks noGrp="1"/>
          </p:cNvSpPr>
          <p:nvPr>
            <p:ph type="dt" sz="half" idx="10"/>
          </p:nvPr>
        </p:nvSpPr>
        <p:spPr/>
        <p:txBody>
          <a:bodyPr/>
          <a:lstStyle/>
          <a:p>
            <a:fld id="{EFF72546-24E3-4F6E-815C-30C0A3F68147}" type="datetimeFigureOut">
              <a:rPr lang="en-US" smtClean="0"/>
              <a:t>5/11/2022</a:t>
            </a:fld>
            <a:endParaRPr lang="en-US"/>
          </a:p>
        </p:txBody>
      </p:sp>
      <p:sp>
        <p:nvSpPr>
          <p:cNvPr id="5" name="Footer Placeholder 4">
            <a:extLst>
              <a:ext uri="{FF2B5EF4-FFF2-40B4-BE49-F238E27FC236}">
                <a16:creationId xmlns:a16="http://schemas.microsoft.com/office/drawing/2014/main" id="{60543BDA-1B40-9289-3297-16E8EE4E11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CAE06F-3051-4ED8-4F7C-753A39D16BFB}"/>
              </a:ext>
            </a:extLst>
          </p:cNvPr>
          <p:cNvSpPr>
            <a:spLocks noGrp="1"/>
          </p:cNvSpPr>
          <p:nvPr>
            <p:ph type="sldNum" sz="quarter" idx="12"/>
          </p:nvPr>
        </p:nvSpPr>
        <p:spPr/>
        <p:txBody>
          <a:bodyPr/>
          <a:lstStyle/>
          <a:p>
            <a:fld id="{4B6EEB9C-F7FB-47C5-89A1-E9B8E3FE48D3}" type="slidenum">
              <a:rPr lang="en-US" smtClean="0"/>
              <a:t>‹#›</a:t>
            </a:fld>
            <a:endParaRPr lang="en-US"/>
          </a:p>
        </p:txBody>
      </p:sp>
    </p:spTree>
    <p:extLst>
      <p:ext uri="{BB962C8B-B14F-4D97-AF65-F5344CB8AC3E}">
        <p14:creationId xmlns:p14="http://schemas.microsoft.com/office/powerpoint/2010/main" val="3183018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E69ED-8249-716C-8547-B766870F57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247A82-7F3A-1E5E-B6E7-34C65F3E86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DC1343-2B7F-69AA-A6EC-2C1C2241AC9F}"/>
              </a:ext>
            </a:extLst>
          </p:cNvPr>
          <p:cNvSpPr>
            <a:spLocks noGrp="1"/>
          </p:cNvSpPr>
          <p:nvPr>
            <p:ph type="dt" sz="half" idx="10"/>
          </p:nvPr>
        </p:nvSpPr>
        <p:spPr/>
        <p:txBody>
          <a:bodyPr/>
          <a:lstStyle/>
          <a:p>
            <a:fld id="{EFF72546-24E3-4F6E-815C-30C0A3F68147}" type="datetimeFigureOut">
              <a:rPr lang="en-US" smtClean="0"/>
              <a:t>5/11/2022</a:t>
            </a:fld>
            <a:endParaRPr lang="en-US"/>
          </a:p>
        </p:txBody>
      </p:sp>
      <p:sp>
        <p:nvSpPr>
          <p:cNvPr id="5" name="Footer Placeholder 4">
            <a:extLst>
              <a:ext uri="{FF2B5EF4-FFF2-40B4-BE49-F238E27FC236}">
                <a16:creationId xmlns:a16="http://schemas.microsoft.com/office/drawing/2014/main" id="{982465DD-AD78-FF72-F094-AE091856B3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4D39DE-5EF5-E3A8-36E2-98949E361A21}"/>
              </a:ext>
            </a:extLst>
          </p:cNvPr>
          <p:cNvSpPr>
            <a:spLocks noGrp="1"/>
          </p:cNvSpPr>
          <p:nvPr>
            <p:ph type="sldNum" sz="quarter" idx="12"/>
          </p:nvPr>
        </p:nvSpPr>
        <p:spPr/>
        <p:txBody>
          <a:bodyPr/>
          <a:lstStyle/>
          <a:p>
            <a:fld id="{4B6EEB9C-F7FB-47C5-89A1-E9B8E3FE48D3}" type="slidenum">
              <a:rPr lang="en-US" smtClean="0"/>
              <a:t>‹#›</a:t>
            </a:fld>
            <a:endParaRPr lang="en-US"/>
          </a:p>
        </p:txBody>
      </p:sp>
    </p:spTree>
    <p:extLst>
      <p:ext uri="{BB962C8B-B14F-4D97-AF65-F5344CB8AC3E}">
        <p14:creationId xmlns:p14="http://schemas.microsoft.com/office/powerpoint/2010/main" val="3615351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BF4DF-4896-96A8-747E-8A31D7AB47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DE9AE1-B9EE-DE1D-B366-BDCC48085A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20AA27-0A4B-CB3F-4017-F7E0639E46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77700C-5992-ECCF-F3F6-2118A61F5317}"/>
              </a:ext>
            </a:extLst>
          </p:cNvPr>
          <p:cNvSpPr>
            <a:spLocks noGrp="1"/>
          </p:cNvSpPr>
          <p:nvPr>
            <p:ph type="dt" sz="half" idx="10"/>
          </p:nvPr>
        </p:nvSpPr>
        <p:spPr/>
        <p:txBody>
          <a:bodyPr/>
          <a:lstStyle/>
          <a:p>
            <a:fld id="{EFF72546-24E3-4F6E-815C-30C0A3F68147}" type="datetimeFigureOut">
              <a:rPr lang="en-US" smtClean="0"/>
              <a:t>5/11/2022</a:t>
            </a:fld>
            <a:endParaRPr lang="en-US"/>
          </a:p>
        </p:txBody>
      </p:sp>
      <p:sp>
        <p:nvSpPr>
          <p:cNvPr id="6" name="Footer Placeholder 5">
            <a:extLst>
              <a:ext uri="{FF2B5EF4-FFF2-40B4-BE49-F238E27FC236}">
                <a16:creationId xmlns:a16="http://schemas.microsoft.com/office/drawing/2014/main" id="{9C6CB5BB-BCB2-B848-057A-ADA9FCECC4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51FE25-F563-CD49-A62B-7989B6EE3732}"/>
              </a:ext>
            </a:extLst>
          </p:cNvPr>
          <p:cNvSpPr>
            <a:spLocks noGrp="1"/>
          </p:cNvSpPr>
          <p:nvPr>
            <p:ph type="sldNum" sz="quarter" idx="12"/>
          </p:nvPr>
        </p:nvSpPr>
        <p:spPr/>
        <p:txBody>
          <a:bodyPr/>
          <a:lstStyle/>
          <a:p>
            <a:fld id="{4B6EEB9C-F7FB-47C5-89A1-E9B8E3FE48D3}" type="slidenum">
              <a:rPr lang="en-US" smtClean="0"/>
              <a:t>‹#›</a:t>
            </a:fld>
            <a:endParaRPr lang="en-US"/>
          </a:p>
        </p:txBody>
      </p:sp>
    </p:spTree>
    <p:extLst>
      <p:ext uri="{BB962C8B-B14F-4D97-AF65-F5344CB8AC3E}">
        <p14:creationId xmlns:p14="http://schemas.microsoft.com/office/powerpoint/2010/main" val="2051127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B52C1-27EC-A4BC-5603-B309F63241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56709C-432E-AE94-860F-5DE1815C4D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51109B-BCD5-236B-FFD4-C162535764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6025D7-19FE-3381-C68B-83539936BD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74A05C-15B0-1452-AC40-95DF2F9119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9268F8-6B09-7FEA-1F86-0F9FE13A5739}"/>
              </a:ext>
            </a:extLst>
          </p:cNvPr>
          <p:cNvSpPr>
            <a:spLocks noGrp="1"/>
          </p:cNvSpPr>
          <p:nvPr>
            <p:ph type="dt" sz="half" idx="10"/>
          </p:nvPr>
        </p:nvSpPr>
        <p:spPr/>
        <p:txBody>
          <a:bodyPr/>
          <a:lstStyle/>
          <a:p>
            <a:fld id="{EFF72546-24E3-4F6E-815C-30C0A3F68147}" type="datetimeFigureOut">
              <a:rPr lang="en-US" smtClean="0"/>
              <a:t>5/11/2022</a:t>
            </a:fld>
            <a:endParaRPr lang="en-US"/>
          </a:p>
        </p:txBody>
      </p:sp>
      <p:sp>
        <p:nvSpPr>
          <p:cNvPr id="8" name="Footer Placeholder 7">
            <a:extLst>
              <a:ext uri="{FF2B5EF4-FFF2-40B4-BE49-F238E27FC236}">
                <a16:creationId xmlns:a16="http://schemas.microsoft.com/office/drawing/2014/main" id="{4F9751F1-160B-8697-BE55-5C9739C1FA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D7CE84-FE51-C4D7-A94E-81DE05C9BC77}"/>
              </a:ext>
            </a:extLst>
          </p:cNvPr>
          <p:cNvSpPr>
            <a:spLocks noGrp="1"/>
          </p:cNvSpPr>
          <p:nvPr>
            <p:ph type="sldNum" sz="quarter" idx="12"/>
          </p:nvPr>
        </p:nvSpPr>
        <p:spPr/>
        <p:txBody>
          <a:bodyPr/>
          <a:lstStyle/>
          <a:p>
            <a:fld id="{4B6EEB9C-F7FB-47C5-89A1-E9B8E3FE48D3}" type="slidenum">
              <a:rPr lang="en-US" smtClean="0"/>
              <a:t>‹#›</a:t>
            </a:fld>
            <a:endParaRPr lang="en-US"/>
          </a:p>
        </p:txBody>
      </p:sp>
    </p:spTree>
    <p:extLst>
      <p:ext uri="{BB962C8B-B14F-4D97-AF65-F5344CB8AC3E}">
        <p14:creationId xmlns:p14="http://schemas.microsoft.com/office/powerpoint/2010/main" val="183125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A5E51-9BCB-3CAE-AF2C-AA6023F540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36C0E2-E695-95B5-F69B-AFA5068B2E3B}"/>
              </a:ext>
            </a:extLst>
          </p:cNvPr>
          <p:cNvSpPr>
            <a:spLocks noGrp="1"/>
          </p:cNvSpPr>
          <p:nvPr>
            <p:ph type="dt" sz="half" idx="10"/>
          </p:nvPr>
        </p:nvSpPr>
        <p:spPr/>
        <p:txBody>
          <a:bodyPr/>
          <a:lstStyle/>
          <a:p>
            <a:fld id="{EFF72546-24E3-4F6E-815C-30C0A3F68147}" type="datetimeFigureOut">
              <a:rPr lang="en-US" smtClean="0"/>
              <a:t>5/11/2022</a:t>
            </a:fld>
            <a:endParaRPr lang="en-US"/>
          </a:p>
        </p:txBody>
      </p:sp>
      <p:sp>
        <p:nvSpPr>
          <p:cNvPr id="4" name="Footer Placeholder 3">
            <a:extLst>
              <a:ext uri="{FF2B5EF4-FFF2-40B4-BE49-F238E27FC236}">
                <a16:creationId xmlns:a16="http://schemas.microsoft.com/office/drawing/2014/main" id="{1722AAF7-0F65-A1A8-BC7B-38448E5A06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2FF127-1CE7-F0BA-7E6B-14279FC44749}"/>
              </a:ext>
            </a:extLst>
          </p:cNvPr>
          <p:cNvSpPr>
            <a:spLocks noGrp="1"/>
          </p:cNvSpPr>
          <p:nvPr>
            <p:ph type="sldNum" sz="quarter" idx="12"/>
          </p:nvPr>
        </p:nvSpPr>
        <p:spPr/>
        <p:txBody>
          <a:bodyPr/>
          <a:lstStyle/>
          <a:p>
            <a:fld id="{4B6EEB9C-F7FB-47C5-89A1-E9B8E3FE48D3}" type="slidenum">
              <a:rPr lang="en-US" smtClean="0"/>
              <a:t>‹#›</a:t>
            </a:fld>
            <a:endParaRPr lang="en-US"/>
          </a:p>
        </p:txBody>
      </p:sp>
    </p:spTree>
    <p:extLst>
      <p:ext uri="{BB962C8B-B14F-4D97-AF65-F5344CB8AC3E}">
        <p14:creationId xmlns:p14="http://schemas.microsoft.com/office/powerpoint/2010/main" val="1715362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CE7B05-25E7-DD53-E2A3-4764E4000EA0}"/>
              </a:ext>
            </a:extLst>
          </p:cNvPr>
          <p:cNvSpPr>
            <a:spLocks noGrp="1"/>
          </p:cNvSpPr>
          <p:nvPr>
            <p:ph type="dt" sz="half" idx="10"/>
          </p:nvPr>
        </p:nvSpPr>
        <p:spPr/>
        <p:txBody>
          <a:bodyPr/>
          <a:lstStyle/>
          <a:p>
            <a:fld id="{EFF72546-24E3-4F6E-815C-30C0A3F68147}" type="datetimeFigureOut">
              <a:rPr lang="en-US" smtClean="0"/>
              <a:t>5/11/2022</a:t>
            </a:fld>
            <a:endParaRPr lang="en-US"/>
          </a:p>
        </p:txBody>
      </p:sp>
      <p:sp>
        <p:nvSpPr>
          <p:cNvPr id="3" name="Footer Placeholder 2">
            <a:extLst>
              <a:ext uri="{FF2B5EF4-FFF2-40B4-BE49-F238E27FC236}">
                <a16:creationId xmlns:a16="http://schemas.microsoft.com/office/drawing/2014/main" id="{97A1FBC7-89FB-9CD6-CE2A-E07E1673FF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0CF916-37AD-D2DE-E58F-0775FFC388E4}"/>
              </a:ext>
            </a:extLst>
          </p:cNvPr>
          <p:cNvSpPr>
            <a:spLocks noGrp="1"/>
          </p:cNvSpPr>
          <p:nvPr>
            <p:ph type="sldNum" sz="quarter" idx="12"/>
          </p:nvPr>
        </p:nvSpPr>
        <p:spPr/>
        <p:txBody>
          <a:bodyPr/>
          <a:lstStyle/>
          <a:p>
            <a:fld id="{4B6EEB9C-F7FB-47C5-89A1-E9B8E3FE48D3}" type="slidenum">
              <a:rPr lang="en-US" smtClean="0"/>
              <a:t>‹#›</a:t>
            </a:fld>
            <a:endParaRPr lang="en-US"/>
          </a:p>
        </p:txBody>
      </p:sp>
    </p:spTree>
    <p:extLst>
      <p:ext uri="{BB962C8B-B14F-4D97-AF65-F5344CB8AC3E}">
        <p14:creationId xmlns:p14="http://schemas.microsoft.com/office/powerpoint/2010/main" val="3698922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42A26-8EBE-952F-F946-5277517551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87FC85-267F-F4B3-8ED9-81AB32C35A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1F1A66-2919-5DC9-23C4-C042581723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836C89-0102-024F-8D19-DA909322E498}"/>
              </a:ext>
            </a:extLst>
          </p:cNvPr>
          <p:cNvSpPr>
            <a:spLocks noGrp="1"/>
          </p:cNvSpPr>
          <p:nvPr>
            <p:ph type="dt" sz="half" idx="10"/>
          </p:nvPr>
        </p:nvSpPr>
        <p:spPr/>
        <p:txBody>
          <a:bodyPr/>
          <a:lstStyle/>
          <a:p>
            <a:fld id="{EFF72546-24E3-4F6E-815C-30C0A3F68147}" type="datetimeFigureOut">
              <a:rPr lang="en-US" smtClean="0"/>
              <a:t>5/11/2022</a:t>
            </a:fld>
            <a:endParaRPr lang="en-US"/>
          </a:p>
        </p:txBody>
      </p:sp>
      <p:sp>
        <p:nvSpPr>
          <p:cNvPr id="6" name="Footer Placeholder 5">
            <a:extLst>
              <a:ext uri="{FF2B5EF4-FFF2-40B4-BE49-F238E27FC236}">
                <a16:creationId xmlns:a16="http://schemas.microsoft.com/office/drawing/2014/main" id="{77EC2D2D-9CED-7D4F-2DA6-DC008BC25B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30FFF6-7BFA-D9B7-482D-96ED3E77B540}"/>
              </a:ext>
            </a:extLst>
          </p:cNvPr>
          <p:cNvSpPr>
            <a:spLocks noGrp="1"/>
          </p:cNvSpPr>
          <p:nvPr>
            <p:ph type="sldNum" sz="quarter" idx="12"/>
          </p:nvPr>
        </p:nvSpPr>
        <p:spPr/>
        <p:txBody>
          <a:bodyPr/>
          <a:lstStyle/>
          <a:p>
            <a:fld id="{4B6EEB9C-F7FB-47C5-89A1-E9B8E3FE48D3}" type="slidenum">
              <a:rPr lang="en-US" smtClean="0"/>
              <a:t>‹#›</a:t>
            </a:fld>
            <a:endParaRPr lang="en-US"/>
          </a:p>
        </p:txBody>
      </p:sp>
    </p:spTree>
    <p:extLst>
      <p:ext uri="{BB962C8B-B14F-4D97-AF65-F5344CB8AC3E}">
        <p14:creationId xmlns:p14="http://schemas.microsoft.com/office/powerpoint/2010/main" val="1627442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AD16C-E634-DE0F-D365-4D0324934A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D5A2DA-BA64-5067-59DD-5D970071C5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138820-EE81-6058-8F9E-B0BCA3790B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F65EAB-6D74-BAFB-9D09-F72CE6AC003D}"/>
              </a:ext>
            </a:extLst>
          </p:cNvPr>
          <p:cNvSpPr>
            <a:spLocks noGrp="1"/>
          </p:cNvSpPr>
          <p:nvPr>
            <p:ph type="dt" sz="half" idx="10"/>
          </p:nvPr>
        </p:nvSpPr>
        <p:spPr/>
        <p:txBody>
          <a:bodyPr/>
          <a:lstStyle/>
          <a:p>
            <a:fld id="{EFF72546-24E3-4F6E-815C-30C0A3F68147}" type="datetimeFigureOut">
              <a:rPr lang="en-US" smtClean="0"/>
              <a:t>5/11/2022</a:t>
            </a:fld>
            <a:endParaRPr lang="en-US"/>
          </a:p>
        </p:txBody>
      </p:sp>
      <p:sp>
        <p:nvSpPr>
          <p:cNvPr id="6" name="Footer Placeholder 5">
            <a:extLst>
              <a:ext uri="{FF2B5EF4-FFF2-40B4-BE49-F238E27FC236}">
                <a16:creationId xmlns:a16="http://schemas.microsoft.com/office/drawing/2014/main" id="{9E29C7AD-C75E-5267-521F-99E3EEF712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D272BF-9B0E-CB99-381B-C9D030A73401}"/>
              </a:ext>
            </a:extLst>
          </p:cNvPr>
          <p:cNvSpPr>
            <a:spLocks noGrp="1"/>
          </p:cNvSpPr>
          <p:nvPr>
            <p:ph type="sldNum" sz="quarter" idx="12"/>
          </p:nvPr>
        </p:nvSpPr>
        <p:spPr/>
        <p:txBody>
          <a:bodyPr/>
          <a:lstStyle/>
          <a:p>
            <a:fld id="{4B6EEB9C-F7FB-47C5-89A1-E9B8E3FE48D3}" type="slidenum">
              <a:rPr lang="en-US" smtClean="0"/>
              <a:t>‹#›</a:t>
            </a:fld>
            <a:endParaRPr lang="en-US"/>
          </a:p>
        </p:txBody>
      </p:sp>
    </p:spTree>
    <p:extLst>
      <p:ext uri="{BB962C8B-B14F-4D97-AF65-F5344CB8AC3E}">
        <p14:creationId xmlns:p14="http://schemas.microsoft.com/office/powerpoint/2010/main" val="1561259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B52BB8-05BB-D76F-5357-105E8B1602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7EFD66-A861-7250-A93C-CA58C64DA9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111B91-B12B-0397-0CA8-9CC034D73B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F72546-24E3-4F6E-815C-30C0A3F68147}" type="datetimeFigureOut">
              <a:rPr lang="en-US" smtClean="0"/>
              <a:t>5/11/2022</a:t>
            </a:fld>
            <a:endParaRPr lang="en-US"/>
          </a:p>
        </p:txBody>
      </p:sp>
      <p:sp>
        <p:nvSpPr>
          <p:cNvPr id="5" name="Footer Placeholder 4">
            <a:extLst>
              <a:ext uri="{FF2B5EF4-FFF2-40B4-BE49-F238E27FC236}">
                <a16:creationId xmlns:a16="http://schemas.microsoft.com/office/drawing/2014/main" id="{7674250D-051F-00EC-9D82-3EB4B79D62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8B0738-009B-B962-2A43-CF54C1EB9D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EEB9C-F7FB-47C5-89A1-E9B8E3FE48D3}" type="slidenum">
              <a:rPr lang="en-US" smtClean="0"/>
              <a:t>‹#›</a:t>
            </a:fld>
            <a:endParaRPr lang="en-US"/>
          </a:p>
        </p:txBody>
      </p:sp>
    </p:spTree>
    <p:extLst>
      <p:ext uri="{BB962C8B-B14F-4D97-AF65-F5344CB8AC3E}">
        <p14:creationId xmlns:p14="http://schemas.microsoft.com/office/powerpoint/2010/main" val="606601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7D675D0-9AB2-93D0-FA5C-DC56CE463FB9}"/>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kern="1200">
                <a:solidFill>
                  <a:schemeClr val="tx1"/>
                </a:solidFill>
                <a:latin typeface="+mj-lt"/>
                <a:ea typeface="+mj-ea"/>
                <a:cs typeface="+mj-cs"/>
              </a:rPr>
              <a:t>Digital Fluoroscopy</a:t>
            </a:r>
            <a:br>
              <a:rPr lang="en-US" sz="7200" kern="1200">
                <a:solidFill>
                  <a:schemeClr val="tx1"/>
                </a:solidFill>
                <a:latin typeface="+mj-lt"/>
                <a:ea typeface="+mj-ea"/>
                <a:cs typeface="+mj-cs"/>
              </a:rPr>
            </a:br>
            <a:endParaRPr lang="en-US" sz="7200" kern="1200">
              <a:solidFill>
                <a:schemeClr val="tx1"/>
              </a:solidFill>
              <a:latin typeface="+mj-lt"/>
              <a:ea typeface="+mj-ea"/>
              <a:cs typeface="+mj-cs"/>
            </a:endParaRP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BEF388EA-0030-6A76-27EA-8A389407050C}"/>
              </a:ext>
            </a:extLst>
          </p:cNvPr>
          <p:cNvPicPr>
            <a:picLocks noChangeAspect="1"/>
          </p:cNvPicPr>
          <p:nvPr/>
        </p:nvPicPr>
        <p:blipFill>
          <a:blip r:embed="rId2"/>
          <a:stretch>
            <a:fillRect/>
          </a:stretch>
        </p:blipFill>
        <p:spPr>
          <a:xfrm>
            <a:off x="4454736" y="3381629"/>
            <a:ext cx="2724031" cy="2024342"/>
          </a:xfrm>
          <a:prstGeom prst="rect">
            <a:avLst/>
          </a:prstGeom>
        </p:spPr>
      </p:pic>
    </p:spTree>
    <p:extLst>
      <p:ext uri="{BB962C8B-B14F-4D97-AF65-F5344CB8AC3E}">
        <p14:creationId xmlns:p14="http://schemas.microsoft.com/office/powerpoint/2010/main" val="213244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98028C-3262-0227-965C-2905F9F76AF0}"/>
              </a:ext>
            </a:extLst>
          </p:cNvPr>
          <p:cNvPicPr>
            <a:picLocks noChangeAspect="1"/>
          </p:cNvPicPr>
          <p:nvPr/>
        </p:nvPicPr>
        <p:blipFill>
          <a:blip r:embed="rId2"/>
          <a:stretch>
            <a:fillRect/>
          </a:stretch>
        </p:blipFill>
        <p:spPr>
          <a:xfrm>
            <a:off x="4502009" y="324903"/>
            <a:ext cx="3187981" cy="4522761"/>
          </a:xfrm>
          <a:prstGeom prst="rect">
            <a:avLst/>
          </a:prstGeom>
        </p:spPr>
      </p:pic>
      <p:sp>
        <p:nvSpPr>
          <p:cNvPr id="5" name="TextBox 4">
            <a:extLst>
              <a:ext uri="{FF2B5EF4-FFF2-40B4-BE49-F238E27FC236}">
                <a16:creationId xmlns:a16="http://schemas.microsoft.com/office/drawing/2014/main" id="{271C7AF8-2EAF-2338-48D3-CC3587C3352E}"/>
              </a:ext>
            </a:extLst>
          </p:cNvPr>
          <p:cNvSpPr txBox="1"/>
          <p:nvPr/>
        </p:nvSpPr>
        <p:spPr>
          <a:xfrm>
            <a:off x="480951" y="5178079"/>
            <a:ext cx="11334997" cy="369332"/>
          </a:xfrm>
          <a:prstGeom prst="rect">
            <a:avLst/>
          </a:prstGeom>
          <a:noFill/>
        </p:spPr>
        <p:txBody>
          <a:bodyPr wrap="square">
            <a:spAutoFit/>
          </a:bodyPr>
          <a:lstStyle/>
          <a:p>
            <a:r>
              <a:rPr lang="en-US" dirty="0"/>
              <a:t>An example of a lens-coupling system for a charge-coupled device (CCD) to an image </a:t>
            </a:r>
            <a:r>
              <a:rPr lang="en-US" dirty="0" err="1"/>
              <a:t>intensifie</a:t>
            </a:r>
            <a:endParaRPr lang="en-US" dirty="0"/>
          </a:p>
        </p:txBody>
      </p:sp>
    </p:spTree>
    <p:extLst>
      <p:ext uri="{BB962C8B-B14F-4D97-AF65-F5344CB8AC3E}">
        <p14:creationId xmlns:p14="http://schemas.microsoft.com/office/powerpoint/2010/main" val="2805231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9537C2-1F99-3B14-FCE5-92B37CC90C5F}"/>
              </a:ext>
            </a:extLst>
          </p:cNvPr>
          <p:cNvPicPr>
            <a:picLocks noChangeAspect="1"/>
          </p:cNvPicPr>
          <p:nvPr/>
        </p:nvPicPr>
        <p:blipFill>
          <a:blip r:embed="rId2"/>
          <a:stretch>
            <a:fillRect/>
          </a:stretch>
        </p:blipFill>
        <p:spPr>
          <a:xfrm>
            <a:off x="2971800" y="707561"/>
            <a:ext cx="6248400" cy="4181475"/>
          </a:xfrm>
          <a:prstGeom prst="rect">
            <a:avLst/>
          </a:prstGeom>
        </p:spPr>
      </p:pic>
    </p:spTree>
    <p:extLst>
      <p:ext uri="{BB962C8B-B14F-4D97-AF65-F5344CB8AC3E}">
        <p14:creationId xmlns:p14="http://schemas.microsoft.com/office/powerpoint/2010/main" val="158686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3CD21-DDE0-891B-04DA-7B006E2A0A81}"/>
              </a:ext>
            </a:extLst>
          </p:cNvPr>
          <p:cNvPicPr>
            <a:picLocks noChangeAspect="1"/>
          </p:cNvPicPr>
          <p:nvPr/>
        </p:nvPicPr>
        <p:blipFill>
          <a:blip r:embed="rId2"/>
          <a:stretch>
            <a:fillRect/>
          </a:stretch>
        </p:blipFill>
        <p:spPr>
          <a:xfrm>
            <a:off x="2785781" y="1485111"/>
            <a:ext cx="6143065" cy="4008802"/>
          </a:xfrm>
          <a:prstGeom prst="rect">
            <a:avLst/>
          </a:prstGeom>
        </p:spPr>
      </p:pic>
      <p:sp>
        <p:nvSpPr>
          <p:cNvPr id="4" name="Title 3">
            <a:extLst>
              <a:ext uri="{FF2B5EF4-FFF2-40B4-BE49-F238E27FC236}">
                <a16:creationId xmlns:a16="http://schemas.microsoft.com/office/drawing/2014/main" id="{5C73BD73-D257-C278-2E9A-CC6FC2ED7B34}"/>
              </a:ext>
            </a:extLst>
          </p:cNvPr>
          <p:cNvSpPr>
            <a:spLocks noGrp="1"/>
          </p:cNvSpPr>
          <p:nvPr>
            <p:ph type="title"/>
          </p:nvPr>
        </p:nvSpPr>
        <p:spPr/>
        <p:txBody>
          <a:bodyPr/>
          <a:lstStyle/>
          <a:p>
            <a:r>
              <a:rPr lang="en-US" dirty="0"/>
              <a:t>Advantages of CCD</a:t>
            </a:r>
          </a:p>
        </p:txBody>
      </p:sp>
      <p:sp>
        <p:nvSpPr>
          <p:cNvPr id="6" name="TextBox 5">
            <a:extLst>
              <a:ext uri="{FF2B5EF4-FFF2-40B4-BE49-F238E27FC236}">
                <a16:creationId xmlns:a16="http://schemas.microsoft.com/office/drawing/2014/main" id="{B5C0FABB-77AF-0A1D-ACEB-A6F6197D4EAA}"/>
              </a:ext>
            </a:extLst>
          </p:cNvPr>
          <p:cNvSpPr txBox="1"/>
          <p:nvPr/>
        </p:nvSpPr>
        <p:spPr>
          <a:xfrm>
            <a:off x="238925" y="5846544"/>
            <a:ext cx="11588897" cy="369332"/>
          </a:xfrm>
          <a:prstGeom prst="rect">
            <a:avLst/>
          </a:prstGeom>
          <a:noFill/>
        </p:spPr>
        <p:txBody>
          <a:bodyPr wrap="square">
            <a:spAutoFit/>
          </a:bodyPr>
          <a:lstStyle/>
          <a:p>
            <a:r>
              <a:rPr lang="en-US" dirty="0">
                <a:solidFill>
                  <a:srgbClr val="FF0000"/>
                </a:solidFill>
              </a:rPr>
              <a:t>DF with CCD results in wider dynamic range and better contrast resolution than conventional fluoroscopy.</a:t>
            </a:r>
          </a:p>
        </p:txBody>
      </p:sp>
    </p:spTree>
    <p:extLst>
      <p:ext uri="{BB962C8B-B14F-4D97-AF65-F5344CB8AC3E}">
        <p14:creationId xmlns:p14="http://schemas.microsoft.com/office/powerpoint/2010/main" val="3795611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9C232B-DB85-82A8-E703-ED3B7B7A0D56}"/>
              </a:ext>
            </a:extLst>
          </p:cNvPr>
          <p:cNvSpPr txBox="1"/>
          <p:nvPr/>
        </p:nvSpPr>
        <p:spPr>
          <a:xfrm>
            <a:off x="719942" y="331013"/>
            <a:ext cx="10846624" cy="646331"/>
          </a:xfrm>
          <a:prstGeom prst="rect">
            <a:avLst/>
          </a:prstGeom>
          <a:noFill/>
        </p:spPr>
        <p:txBody>
          <a:bodyPr wrap="square">
            <a:spAutoFit/>
          </a:bodyPr>
          <a:lstStyle/>
          <a:p>
            <a:r>
              <a:rPr lang="en-US" dirty="0"/>
              <a:t>The CCD is mounted on the output phosphor of the image-intensifier tube and is coupled through fiberoptics or a lens system.</a:t>
            </a:r>
          </a:p>
        </p:txBody>
      </p:sp>
      <p:sp>
        <p:nvSpPr>
          <p:cNvPr id="5" name="TextBox 4">
            <a:extLst>
              <a:ext uri="{FF2B5EF4-FFF2-40B4-BE49-F238E27FC236}">
                <a16:creationId xmlns:a16="http://schemas.microsoft.com/office/drawing/2014/main" id="{049A6997-85DF-1E86-59C2-14340CBE44B9}"/>
              </a:ext>
            </a:extLst>
          </p:cNvPr>
          <p:cNvSpPr txBox="1"/>
          <p:nvPr/>
        </p:nvSpPr>
        <p:spPr>
          <a:xfrm>
            <a:off x="719941" y="1245552"/>
            <a:ext cx="11036629" cy="923330"/>
          </a:xfrm>
          <a:prstGeom prst="rect">
            <a:avLst/>
          </a:prstGeom>
          <a:noFill/>
        </p:spPr>
        <p:txBody>
          <a:bodyPr wrap="square">
            <a:spAutoFit/>
          </a:bodyPr>
          <a:lstStyle/>
          <a:p>
            <a:r>
              <a:rPr lang="en-US" dirty="0"/>
              <a:t>The spatial resolution of a CCD is determined by its physical size and pixel count. Systems that incorporate a 1024 matrix can produce images with 10 </a:t>
            </a:r>
            <a:r>
              <a:rPr lang="en-US" dirty="0" err="1"/>
              <a:t>lp</a:t>
            </a:r>
            <a:r>
              <a:rPr lang="en-US" dirty="0"/>
              <a:t>/mm spatial resolution. Television camera tubes can show spatial distortion in what is described as “pin cushion” or “barrel” artifact. No such distortion occurs with a CCD.</a:t>
            </a:r>
          </a:p>
        </p:txBody>
      </p:sp>
      <p:pic>
        <p:nvPicPr>
          <p:cNvPr id="7" name="Picture 6">
            <a:extLst>
              <a:ext uri="{FF2B5EF4-FFF2-40B4-BE49-F238E27FC236}">
                <a16:creationId xmlns:a16="http://schemas.microsoft.com/office/drawing/2014/main" id="{44E33BC3-B46B-C848-457B-2BAEA7B87FA1}"/>
              </a:ext>
            </a:extLst>
          </p:cNvPr>
          <p:cNvPicPr>
            <a:picLocks noChangeAspect="1"/>
          </p:cNvPicPr>
          <p:nvPr/>
        </p:nvPicPr>
        <p:blipFill>
          <a:blip r:embed="rId2"/>
          <a:stretch>
            <a:fillRect/>
          </a:stretch>
        </p:blipFill>
        <p:spPr>
          <a:xfrm>
            <a:off x="2888920" y="2643929"/>
            <a:ext cx="6057900" cy="3743325"/>
          </a:xfrm>
          <a:prstGeom prst="rect">
            <a:avLst/>
          </a:prstGeom>
        </p:spPr>
      </p:pic>
    </p:spTree>
    <p:extLst>
      <p:ext uri="{BB962C8B-B14F-4D97-AF65-F5344CB8AC3E}">
        <p14:creationId xmlns:p14="http://schemas.microsoft.com/office/powerpoint/2010/main" val="1154720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E7A11B-226C-D90E-75F7-A26386993D1B}"/>
              </a:ext>
            </a:extLst>
          </p:cNvPr>
          <p:cNvSpPr txBox="1"/>
          <p:nvPr/>
        </p:nvSpPr>
        <p:spPr>
          <a:xfrm>
            <a:off x="482435" y="657862"/>
            <a:ext cx="11179134" cy="2031325"/>
          </a:xfrm>
          <a:prstGeom prst="rect">
            <a:avLst/>
          </a:prstGeom>
          <a:noFill/>
        </p:spPr>
        <p:txBody>
          <a:bodyPr wrap="square">
            <a:spAutoFit/>
          </a:bodyPr>
          <a:lstStyle/>
          <a:p>
            <a:r>
              <a:rPr lang="en-US" dirty="0"/>
              <a:t>The CCD has greater sensitivity to light (detective quantum efficiency) and a lower level of electronic noise than a television camera tube. The results are a higher signal-to-noise ratio (SNR) and better contrast resolution. These characteristics also result in substantially lower patient radiation doses.</a:t>
            </a:r>
          </a:p>
          <a:p>
            <a:endParaRPr lang="en-US" dirty="0"/>
          </a:p>
          <a:p>
            <a:endParaRPr lang="en-US" dirty="0"/>
          </a:p>
          <a:p>
            <a:r>
              <a:rPr lang="en-US" dirty="0"/>
              <a:t>The response of the CCD to light is very stable. Warm-up of the CCD is not required. Neither image lag nor blooming is present. It has essentially an unlimited lifetime and requires no maintenance</a:t>
            </a:r>
          </a:p>
        </p:txBody>
      </p:sp>
    </p:spTree>
    <p:extLst>
      <p:ext uri="{BB962C8B-B14F-4D97-AF65-F5344CB8AC3E}">
        <p14:creationId xmlns:p14="http://schemas.microsoft.com/office/powerpoint/2010/main" val="1930093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81F719-2917-48B6-27C7-E98F6BC8D2B2}"/>
              </a:ext>
            </a:extLst>
          </p:cNvPr>
          <p:cNvPicPr>
            <a:picLocks noChangeAspect="1"/>
          </p:cNvPicPr>
          <p:nvPr/>
        </p:nvPicPr>
        <p:blipFill>
          <a:blip r:embed="rId2"/>
          <a:stretch>
            <a:fillRect/>
          </a:stretch>
        </p:blipFill>
        <p:spPr>
          <a:xfrm>
            <a:off x="3972021" y="329452"/>
            <a:ext cx="3769985" cy="4504765"/>
          </a:xfrm>
          <a:prstGeom prst="rect">
            <a:avLst/>
          </a:prstGeom>
        </p:spPr>
      </p:pic>
      <p:sp>
        <p:nvSpPr>
          <p:cNvPr id="7" name="TextBox 6">
            <a:extLst>
              <a:ext uri="{FF2B5EF4-FFF2-40B4-BE49-F238E27FC236}">
                <a16:creationId xmlns:a16="http://schemas.microsoft.com/office/drawing/2014/main" id="{CD11FCB7-0AB0-056B-234E-8B7AEFCB2655}"/>
              </a:ext>
            </a:extLst>
          </p:cNvPr>
          <p:cNvSpPr txBox="1"/>
          <p:nvPr/>
        </p:nvSpPr>
        <p:spPr>
          <a:xfrm>
            <a:off x="2826327" y="5512521"/>
            <a:ext cx="7635833" cy="369332"/>
          </a:xfrm>
          <a:prstGeom prst="rect">
            <a:avLst/>
          </a:prstGeom>
          <a:noFill/>
        </p:spPr>
        <p:txBody>
          <a:bodyPr wrap="square">
            <a:spAutoFit/>
          </a:bodyPr>
          <a:lstStyle/>
          <a:p>
            <a:r>
              <a:rPr lang="en-US" dirty="0"/>
              <a:t>Veiling glare reduces the contrast of an image-intensifier tube</a:t>
            </a:r>
          </a:p>
        </p:txBody>
      </p:sp>
    </p:spTree>
    <p:extLst>
      <p:ext uri="{BB962C8B-B14F-4D97-AF65-F5344CB8AC3E}">
        <p14:creationId xmlns:p14="http://schemas.microsoft.com/office/powerpoint/2010/main" val="1035862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869AA5-AC7F-22AB-0FA1-192D8F3F7F27}"/>
              </a:ext>
            </a:extLst>
          </p:cNvPr>
          <p:cNvSpPr txBox="1"/>
          <p:nvPr/>
        </p:nvSpPr>
        <p:spPr>
          <a:xfrm>
            <a:off x="1438398" y="489397"/>
            <a:ext cx="8833758" cy="646331"/>
          </a:xfrm>
          <a:prstGeom prst="rect">
            <a:avLst/>
          </a:prstGeom>
          <a:noFill/>
        </p:spPr>
        <p:txBody>
          <a:bodyPr wrap="square">
            <a:spAutoFit/>
          </a:bodyPr>
          <a:lstStyle/>
          <a:p>
            <a:r>
              <a:rPr lang="en-US" dirty="0"/>
              <a:t>The further improvement of DF imaging is developing the flat panel image receptor (FPIR). Such an image receptor is composed of cesium iodide (</a:t>
            </a:r>
            <a:r>
              <a:rPr lang="en-US" dirty="0" err="1"/>
              <a:t>CsI</a:t>
            </a:r>
            <a:r>
              <a:rPr lang="en-US" dirty="0"/>
              <a:t>)/amorphous silicon (a-Si) pixels. </a:t>
            </a:r>
          </a:p>
        </p:txBody>
      </p:sp>
      <p:pic>
        <p:nvPicPr>
          <p:cNvPr id="5" name="Picture 4">
            <a:extLst>
              <a:ext uri="{FF2B5EF4-FFF2-40B4-BE49-F238E27FC236}">
                <a16:creationId xmlns:a16="http://schemas.microsoft.com/office/drawing/2014/main" id="{AA575A5A-9906-2D64-5521-CE6A48F4F87F}"/>
              </a:ext>
            </a:extLst>
          </p:cNvPr>
          <p:cNvPicPr>
            <a:picLocks noChangeAspect="1"/>
          </p:cNvPicPr>
          <p:nvPr/>
        </p:nvPicPr>
        <p:blipFill>
          <a:blip r:embed="rId2"/>
          <a:stretch>
            <a:fillRect/>
          </a:stretch>
        </p:blipFill>
        <p:spPr>
          <a:xfrm>
            <a:off x="2874447" y="1393124"/>
            <a:ext cx="6229350" cy="4914900"/>
          </a:xfrm>
          <a:prstGeom prst="rect">
            <a:avLst/>
          </a:prstGeom>
        </p:spPr>
      </p:pic>
    </p:spTree>
    <p:extLst>
      <p:ext uri="{BB962C8B-B14F-4D97-AF65-F5344CB8AC3E}">
        <p14:creationId xmlns:p14="http://schemas.microsoft.com/office/powerpoint/2010/main" val="1152611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FDF626-EEDE-44CD-1BBA-872A3F4E5953}"/>
              </a:ext>
            </a:extLst>
          </p:cNvPr>
          <p:cNvSpPr txBox="1"/>
          <p:nvPr/>
        </p:nvSpPr>
        <p:spPr>
          <a:xfrm>
            <a:off x="2805117" y="2551837"/>
            <a:ext cx="6094878" cy="1754326"/>
          </a:xfrm>
          <a:prstGeom prst="rect">
            <a:avLst/>
          </a:prstGeom>
          <a:noFill/>
        </p:spPr>
        <p:txBody>
          <a:bodyPr wrap="square">
            <a:spAutoFit/>
          </a:bodyPr>
          <a:lstStyle/>
          <a:p>
            <a:r>
              <a:rPr lang="en-US" dirty="0"/>
              <a:t>• Distortion-free images</a:t>
            </a:r>
          </a:p>
          <a:p>
            <a:r>
              <a:rPr lang="en-US" dirty="0"/>
              <a:t>• Constant image quality over the entire image</a:t>
            </a:r>
          </a:p>
          <a:p>
            <a:r>
              <a:rPr lang="en-US" dirty="0"/>
              <a:t>• Improved contrast resolution over the entire image</a:t>
            </a:r>
          </a:p>
          <a:p>
            <a:r>
              <a:rPr lang="en-US" dirty="0"/>
              <a:t>• High DQE (see Chapter 16) at all radiation dose levels</a:t>
            </a:r>
          </a:p>
          <a:p>
            <a:r>
              <a:rPr lang="en-US" dirty="0"/>
              <a:t>• Rectangular image area coupled to similar image monitor</a:t>
            </a:r>
          </a:p>
          <a:p>
            <a:r>
              <a:rPr lang="en-US" dirty="0"/>
              <a:t>• Unaffected by external magnetic field</a:t>
            </a:r>
          </a:p>
        </p:txBody>
      </p:sp>
      <p:sp>
        <p:nvSpPr>
          <p:cNvPr id="7" name="TextBox 6">
            <a:extLst>
              <a:ext uri="{FF2B5EF4-FFF2-40B4-BE49-F238E27FC236}">
                <a16:creationId xmlns:a16="http://schemas.microsoft.com/office/drawing/2014/main" id="{D951FC3A-E30C-40D9-D164-5DAF0A08E654}"/>
              </a:ext>
            </a:extLst>
          </p:cNvPr>
          <p:cNvSpPr txBox="1"/>
          <p:nvPr/>
        </p:nvSpPr>
        <p:spPr>
          <a:xfrm>
            <a:off x="843149" y="766396"/>
            <a:ext cx="9654638" cy="646331"/>
          </a:xfrm>
          <a:prstGeom prst="rect">
            <a:avLst/>
          </a:prstGeom>
          <a:noFill/>
        </p:spPr>
        <p:txBody>
          <a:bodyPr wrap="square">
            <a:spAutoFit/>
          </a:bodyPr>
          <a:lstStyle/>
          <a:p>
            <a:r>
              <a:rPr lang="en-US" dirty="0"/>
              <a:t>Advantages of Flat Panel Image Receptors Over Charge-Coupled Device Image Intensifiers in Digital Fluoroscopy</a:t>
            </a:r>
          </a:p>
        </p:txBody>
      </p:sp>
    </p:spTree>
    <p:extLst>
      <p:ext uri="{BB962C8B-B14F-4D97-AF65-F5344CB8AC3E}">
        <p14:creationId xmlns:p14="http://schemas.microsoft.com/office/powerpoint/2010/main" val="3134683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E01820-22C3-2DFB-A8B0-03A86535CBA4}"/>
              </a:ext>
            </a:extLst>
          </p:cNvPr>
          <p:cNvSpPr txBox="1"/>
          <p:nvPr/>
        </p:nvSpPr>
        <p:spPr>
          <a:xfrm>
            <a:off x="794409" y="248024"/>
            <a:ext cx="10603181" cy="923330"/>
          </a:xfrm>
          <a:prstGeom prst="rect">
            <a:avLst/>
          </a:prstGeom>
          <a:noFill/>
        </p:spPr>
        <p:txBody>
          <a:bodyPr wrap="square">
            <a:spAutoFit/>
          </a:bodyPr>
          <a:lstStyle/>
          <a:p>
            <a:r>
              <a:rPr lang="en-US" dirty="0"/>
              <a:t>The image intensifier is limited by nonuniform spatial resolution and contrast resolution from the center to the periphery of the circular image. Veiling glare and pincushion distortion increase with age on an image intensifier. The response of an FPIR is uniform over the entire receptor and does not degrade with age.</a:t>
            </a:r>
          </a:p>
        </p:txBody>
      </p:sp>
      <p:pic>
        <p:nvPicPr>
          <p:cNvPr id="5" name="Picture 4">
            <a:extLst>
              <a:ext uri="{FF2B5EF4-FFF2-40B4-BE49-F238E27FC236}">
                <a16:creationId xmlns:a16="http://schemas.microsoft.com/office/drawing/2014/main" id="{12263859-BBE3-2989-C123-382BD90563F3}"/>
              </a:ext>
            </a:extLst>
          </p:cNvPr>
          <p:cNvPicPr>
            <a:picLocks noChangeAspect="1"/>
          </p:cNvPicPr>
          <p:nvPr/>
        </p:nvPicPr>
        <p:blipFill>
          <a:blip r:embed="rId2"/>
          <a:stretch>
            <a:fillRect/>
          </a:stretch>
        </p:blipFill>
        <p:spPr>
          <a:xfrm>
            <a:off x="3381656" y="1244974"/>
            <a:ext cx="4558834" cy="3568394"/>
          </a:xfrm>
          <a:prstGeom prst="rect">
            <a:avLst/>
          </a:prstGeom>
        </p:spPr>
      </p:pic>
      <p:sp>
        <p:nvSpPr>
          <p:cNvPr id="7" name="TextBox 6">
            <a:extLst>
              <a:ext uri="{FF2B5EF4-FFF2-40B4-BE49-F238E27FC236}">
                <a16:creationId xmlns:a16="http://schemas.microsoft.com/office/drawing/2014/main" id="{0DD94507-7B64-9F3A-0A4F-319E22949CB1}"/>
              </a:ext>
            </a:extLst>
          </p:cNvPr>
          <p:cNvSpPr txBox="1"/>
          <p:nvPr/>
        </p:nvSpPr>
        <p:spPr>
          <a:xfrm>
            <a:off x="684249" y="5266998"/>
            <a:ext cx="11238575" cy="923330"/>
          </a:xfrm>
          <a:prstGeom prst="rect">
            <a:avLst/>
          </a:prstGeom>
          <a:noFill/>
        </p:spPr>
        <p:txBody>
          <a:bodyPr wrap="square">
            <a:spAutoFit/>
          </a:bodyPr>
          <a:lstStyle/>
          <a:p>
            <a:r>
              <a:rPr lang="en-US" dirty="0"/>
              <a:t>A special catheter with a magnetic tip is introduced into the patient vasculature. This catheter is manipulated remotely through tortuous vessels by two large steering magnets that are located on either side of the patient. This technology will find advanced application in cardiology and in neurovascular radiology.</a:t>
            </a:r>
          </a:p>
        </p:txBody>
      </p:sp>
    </p:spTree>
    <p:extLst>
      <p:ext uri="{BB962C8B-B14F-4D97-AF65-F5344CB8AC3E}">
        <p14:creationId xmlns:p14="http://schemas.microsoft.com/office/powerpoint/2010/main" val="138673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E20CAF-6CB1-235D-369F-E561C3093105}"/>
              </a:ext>
            </a:extLst>
          </p:cNvPr>
          <p:cNvSpPr txBox="1"/>
          <p:nvPr/>
        </p:nvSpPr>
        <p:spPr>
          <a:xfrm>
            <a:off x="767442" y="566678"/>
            <a:ext cx="10246921" cy="2308324"/>
          </a:xfrm>
          <a:prstGeom prst="rect">
            <a:avLst/>
          </a:prstGeom>
          <a:noFill/>
        </p:spPr>
        <p:txBody>
          <a:bodyPr wrap="square">
            <a:spAutoFit/>
          </a:bodyPr>
          <a:lstStyle/>
          <a:p>
            <a:r>
              <a:rPr lang="en-US" dirty="0"/>
              <a:t>The principal advantages of DF examinations are the image subtraction techniques that are possible and the enhanced visualization of vasculature that results from venous injection of contrast material. Unfortunately, an area beam must be used, which reduces image contrast because of associated Compton scatter radiation.</a:t>
            </a:r>
          </a:p>
          <a:p>
            <a:endParaRPr lang="en-US" dirty="0"/>
          </a:p>
          <a:p>
            <a:r>
              <a:rPr lang="en-US" dirty="0"/>
              <a:t>Image contrast, however, can be enhanced electronically. Image contrast is improved by subtraction techniques that provide instantaneous viewing of the subtracted image during passage of a bolus of contrast medium</a:t>
            </a:r>
          </a:p>
        </p:txBody>
      </p:sp>
    </p:spTree>
    <p:extLst>
      <p:ext uri="{BB962C8B-B14F-4D97-AF65-F5344CB8AC3E}">
        <p14:creationId xmlns:p14="http://schemas.microsoft.com/office/powerpoint/2010/main" val="3015022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CE7605-07F6-AFE1-A3C3-1559982D2A40}"/>
              </a:ext>
            </a:extLst>
          </p:cNvPr>
          <p:cNvSpPr txBox="1"/>
          <p:nvPr/>
        </p:nvSpPr>
        <p:spPr>
          <a:xfrm>
            <a:off x="1456145" y="899097"/>
            <a:ext cx="8940701" cy="1015663"/>
          </a:xfrm>
          <a:prstGeom prst="rect">
            <a:avLst/>
          </a:prstGeom>
          <a:noFill/>
        </p:spPr>
        <p:txBody>
          <a:bodyPr wrap="square">
            <a:spAutoFit/>
          </a:bodyPr>
          <a:lstStyle/>
          <a:p>
            <a:r>
              <a:rPr lang="en-US" sz="2000" dirty="0"/>
              <a:t>Digital fluoroscopy (DF) is a digital x-ray imaging system that produces dynamic images obtained with an area x-ray beam. The difference between conventional fluoroscopy and DF is the nature of the image and the manner in which it is digitized.</a:t>
            </a:r>
          </a:p>
        </p:txBody>
      </p:sp>
      <p:sp>
        <p:nvSpPr>
          <p:cNvPr id="5" name="TextBox 4">
            <a:extLst>
              <a:ext uri="{FF2B5EF4-FFF2-40B4-BE49-F238E27FC236}">
                <a16:creationId xmlns:a16="http://schemas.microsoft.com/office/drawing/2014/main" id="{4543C0C8-F4E6-FF53-D595-BC676A144112}"/>
              </a:ext>
            </a:extLst>
          </p:cNvPr>
          <p:cNvSpPr txBox="1"/>
          <p:nvPr/>
        </p:nvSpPr>
        <p:spPr>
          <a:xfrm>
            <a:off x="1456145" y="2828835"/>
            <a:ext cx="9112828" cy="1200329"/>
          </a:xfrm>
          <a:prstGeom prst="rect">
            <a:avLst/>
          </a:prstGeom>
          <a:noFill/>
        </p:spPr>
        <p:txBody>
          <a:bodyPr wrap="square">
            <a:spAutoFit/>
          </a:bodyPr>
          <a:lstStyle/>
          <a:p>
            <a:r>
              <a:rPr lang="en-US" dirty="0"/>
              <a:t>The early approach was to use fluoroscopic equipment while placing a computer between the television camera tube and the television monitor. The video signal from the television camera tube was routed through the computer, manipulated in various ways, and transmitted to a television monitor in a form ready for viewing.</a:t>
            </a:r>
          </a:p>
        </p:txBody>
      </p:sp>
    </p:spTree>
    <p:extLst>
      <p:ext uri="{BB962C8B-B14F-4D97-AF65-F5344CB8AC3E}">
        <p14:creationId xmlns:p14="http://schemas.microsoft.com/office/powerpoint/2010/main" val="3576474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668643-C936-49B3-8983-33F8027B0A9E}"/>
              </a:ext>
            </a:extLst>
          </p:cNvPr>
          <p:cNvPicPr>
            <a:picLocks noChangeAspect="1"/>
          </p:cNvPicPr>
          <p:nvPr/>
        </p:nvPicPr>
        <p:blipFill>
          <a:blip r:embed="rId2"/>
          <a:stretch>
            <a:fillRect/>
          </a:stretch>
        </p:blipFill>
        <p:spPr>
          <a:xfrm>
            <a:off x="1857189" y="1181162"/>
            <a:ext cx="7705725" cy="790575"/>
          </a:xfrm>
          <a:prstGeom prst="rect">
            <a:avLst/>
          </a:prstGeom>
        </p:spPr>
      </p:pic>
    </p:spTree>
    <p:extLst>
      <p:ext uri="{BB962C8B-B14F-4D97-AF65-F5344CB8AC3E}">
        <p14:creationId xmlns:p14="http://schemas.microsoft.com/office/powerpoint/2010/main" val="1661663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6147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27C561-7474-8578-6F56-093C30CF231A}"/>
              </a:ext>
            </a:extLst>
          </p:cNvPr>
          <p:cNvSpPr txBox="1"/>
          <p:nvPr/>
        </p:nvSpPr>
        <p:spPr>
          <a:xfrm>
            <a:off x="1289956" y="4885200"/>
            <a:ext cx="10252859" cy="646331"/>
          </a:xfrm>
          <a:prstGeom prst="rect">
            <a:avLst/>
          </a:prstGeom>
          <a:noFill/>
        </p:spPr>
        <p:txBody>
          <a:bodyPr wrap="square">
            <a:spAutoFit/>
          </a:bodyPr>
          <a:lstStyle/>
          <a:p>
            <a:r>
              <a:rPr lang="en-US" dirty="0"/>
              <a:t>Advantages of DF over conventional fluoroscopy include the speed of image acquisition and postprocessing to enhance image contras</a:t>
            </a:r>
          </a:p>
        </p:txBody>
      </p:sp>
      <p:pic>
        <p:nvPicPr>
          <p:cNvPr id="7" name="Picture 6">
            <a:extLst>
              <a:ext uri="{FF2B5EF4-FFF2-40B4-BE49-F238E27FC236}">
                <a16:creationId xmlns:a16="http://schemas.microsoft.com/office/drawing/2014/main" id="{B1D7EA1D-A24C-1F81-4E29-78BF7CD58987}"/>
              </a:ext>
            </a:extLst>
          </p:cNvPr>
          <p:cNvPicPr>
            <a:picLocks noChangeAspect="1"/>
          </p:cNvPicPr>
          <p:nvPr/>
        </p:nvPicPr>
        <p:blipFill>
          <a:blip r:embed="rId2"/>
          <a:stretch>
            <a:fillRect/>
          </a:stretch>
        </p:blipFill>
        <p:spPr>
          <a:xfrm>
            <a:off x="604446" y="1126584"/>
            <a:ext cx="4263618" cy="2786510"/>
          </a:xfrm>
          <a:prstGeom prst="rect">
            <a:avLst/>
          </a:prstGeom>
        </p:spPr>
      </p:pic>
      <p:pic>
        <p:nvPicPr>
          <p:cNvPr id="9" name="Picture 8">
            <a:extLst>
              <a:ext uri="{FF2B5EF4-FFF2-40B4-BE49-F238E27FC236}">
                <a16:creationId xmlns:a16="http://schemas.microsoft.com/office/drawing/2014/main" id="{A90DE540-2D2C-295C-EA31-92743C2BE552}"/>
              </a:ext>
            </a:extLst>
          </p:cNvPr>
          <p:cNvPicPr>
            <a:picLocks noChangeAspect="1"/>
          </p:cNvPicPr>
          <p:nvPr/>
        </p:nvPicPr>
        <p:blipFill>
          <a:blip r:embed="rId3"/>
          <a:stretch>
            <a:fillRect/>
          </a:stretch>
        </p:blipFill>
        <p:spPr>
          <a:xfrm>
            <a:off x="5144340" y="1126584"/>
            <a:ext cx="6534431" cy="2786510"/>
          </a:xfrm>
          <a:prstGeom prst="rect">
            <a:avLst/>
          </a:prstGeom>
        </p:spPr>
      </p:pic>
    </p:spTree>
    <p:extLst>
      <p:ext uri="{BB962C8B-B14F-4D97-AF65-F5344CB8AC3E}">
        <p14:creationId xmlns:p14="http://schemas.microsoft.com/office/powerpoint/2010/main" val="280839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7AE6DE-4A92-5260-549D-8778AD950640}"/>
              </a:ext>
            </a:extLst>
          </p:cNvPr>
          <p:cNvPicPr>
            <a:picLocks noChangeAspect="1"/>
          </p:cNvPicPr>
          <p:nvPr/>
        </p:nvPicPr>
        <p:blipFill rotWithShape="1">
          <a:blip r:embed="rId2"/>
          <a:srcRect t="23326" r="-1" b="14462"/>
          <a:stretch/>
        </p:blipFill>
        <p:spPr>
          <a:xfrm>
            <a:off x="321733" y="321733"/>
            <a:ext cx="11548534" cy="6214534"/>
          </a:xfrm>
          <a:prstGeom prst="rect">
            <a:avLst/>
          </a:prstGeom>
        </p:spPr>
      </p:pic>
    </p:spTree>
    <p:extLst>
      <p:ext uri="{BB962C8B-B14F-4D97-AF65-F5344CB8AC3E}">
        <p14:creationId xmlns:p14="http://schemas.microsoft.com/office/powerpoint/2010/main" val="114628368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675B82-3548-1626-5C4E-648A7EFA6F6C}"/>
              </a:ext>
            </a:extLst>
          </p:cNvPr>
          <p:cNvPicPr>
            <a:picLocks noChangeAspect="1"/>
          </p:cNvPicPr>
          <p:nvPr/>
        </p:nvPicPr>
        <p:blipFill>
          <a:blip r:embed="rId2"/>
          <a:stretch>
            <a:fillRect/>
          </a:stretch>
        </p:blipFill>
        <p:spPr>
          <a:xfrm>
            <a:off x="4394921" y="673120"/>
            <a:ext cx="2238375" cy="1533525"/>
          </a:xfrm>
          <a:prstGeom prst="rect">
            <a:avLst/>
          </a:prstGeom>
        </p:spPr>
      </p:pic>
      <p:pic>
        <p:nvPicPr>
          <p:cNvPr id="7" name="Picture 6">
            <a:extLst>
              <a:ext uri="{FF2B5EF4-FFF2-40B4-BE49-F238E27FC236}">
                <a16:creationId xmlns:a16="http://schemas.microsoft.com/office/drawing/2014/main" id="{C4F98C4C-22C3-8F4D-54F4-96313E5F020B}"/>
              </a:ext>
            </a:extLst>
          </p:cNvPr>
          <p:cNvPicPr>
            <a:picLocks noChangeAspect="1"/>
          </p:cNvPicPr>
          <p:nvPr/>
        </p:nvPicPr>
        <p:blipFill>
          <a:blip r:embed="rId3"/>
          <a:stretch>
            <a:fillRect/>
          </a:stretch>
        </p:blipFill>
        <p:spPr>
          <a:xfrm>
            <a:off x="2372928" y="3989381"/>
            <a:ext cx="7153275" cy="1676400"/>
          </a:xfrm>
          <a:prstGeom prst="rect">
            <a:avLst/>
          </a:prstGeom>
        </p:spPr>
      </p:pic>
      <p:sp>
        <p:nvSpPr>
          <p:cNvPr id="9" name="TextBox 8">
            <a:extLst>
              <a:ext uri="{FF2B5EF4-FFF2-40B4-BE49-F238E27FC236}">
                <a16:creationId xmlns:a16="http://schemas.microsoft.com/office/drawing/2014/main" id="{70B6BEEF-A27A-3FE0-D87D-67BCA89C957E}"/>
              </a:ext>
            </a:extLst>
          </p:cNvPr>
          <p:cNvSpPr txBox="1"/>
          <p:nvPr/>
        </p:nvSpPr>
        <p:spPr>
          <a:xfrm>
            <a:off x="909881" y="2531952"/>
            <a:ext cx="9973853" cy="923330"/>
          </a:xfrm>
          <a:prstGeom prst="rect">
            <a:avLst/>
          </a:prstGeom>
          <a:noFill/>
        </p:spPr>
        <p:txBody>
          <a:bodyPr wrap="square">
            <a:spAutoFit/>
          </a:bodyPr>
          <a:lstStyle/>
          <a:p>
            <a:r>
              <a:rPr lang="en-US" dirty="0"/>
              <a:t>A 1024 × 1024 image matrix sometimes is described as a 1000-line system. In DF, the spatial resolution is determined both by the image matrix and by the size of the image intensifier. Spatial resolution is limited by pixel size.</a:t>
            </a:r>
          </a:p>
        </p:txBody>
      </p:sp>
    </p:spTree>
    <p:extLst>
      <p:ext uri="{BB962C8B-B14F-4D97-AF65-F5344CB8AC3E}">
        <p14:creationId xmlns:p14="http://schemas.microsoft.com/office/powerpoint/2010/main" val="2955875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F56C00-03FE-369C-9BFC-7D27FF51900F}"/>
              </a:ext>
            </a:extLst>
          </p:cNvPr>
          <p:cNvSpPr txBox="1"/>
          <p:nvPr/>
        </p:nvSpPr>
        <p:spPr>
          <a:xfrm>
            <a:off x="878774" y="790284"/>
            <a:ext cx="9981210" cy="923330"/>
          </a:xfrm>
          <a:prstGeom prst="rect">
            <a:avLst/>
          </a:prstGeom>
          <a:noFill/>
        </p:spPr>
        <p:txBody>
          <a:bodyPr wrap="square">
            <a:spAutoFit/>
          </a:bodyPr>
          <a:lstStyle/>
          <a:p>
            <a:r>
              <a:rPr lang="en-US" dirty="0"/>
              <a:t>A DF examination is conducted in much the same manner as a conventional fluoroscopic study. To the casual observer, the equipment is the same, but such is not the case. A computer has been added, as have multiple monitors and a more complex operating console</a:t>
            </a:r>
          </a:p>
        </p:txBody>
      </p:sp>
      <p:sp>
        <p:nvSpPr>
          <p:cNvPr id="5" name="TextBox 4">
            <a:extLst>
              <a:ext uri="{FF2B5EF4-FFF2-40B4-BE49-F238E27FC236}">
                <a16:creationId xmlns:a16="http://schemas.microsoft.com/office/drawing/2014/main" id="{5F710A5B-004F-88B5-2335-5E1B2048600D}"/>
              </a:ext>
            </a:extLst>
          </p:cNvPr>
          <p:cNvSpPr txBox="1"/>
          <p:nvPr/>
        </p:nvSpPr>
        <p:spPr>
          <a:xfrm>
            <a:off x="878774" y="2763522"/>
            <a:ext cx="9981210" cy="646331"/>
          </a:xfrm>
          <a:prstGeom prst="rect">
            <a:avLst/>
          </a:prstGeom>
          <a:noFill/>
        </p:spPr>
        <p:txBody>
          <a:bodyPr wrap="square">
            <a:spAutoFit/>
          </a:bodyPr>
          <a:lstStyle/>
          <a:p>
            <a:r>
              <a:rPr lang="en-US" dirty="0"/>
              <a:t>During DF, the under-table x-ray tube actually operates in the radiographic mode. Tube current is measured in hundreds of mA instead of less than 5 mA, as in image-intensifying fluoroscopy.</a:t>
            </a:r>
          </a:p>
        </p:txBody>
      </p:sp>
      <p:sp>
        <p:nvSpPr>
          <p:cNvPr id="7" name="TextBox 6">
            <a:extLst>
              <a:ext uri="{FF2B5EF4-FFF2-40B4-BE49-F238E27FC236}">
                <a16:creationId xmlns:a16="http://schemas.microsoft.com/office/drawing/2014/main" id="{15105032-231E-9094-B88A-808195008481}"/>
              </a:ext>
            </a:extLst>
          </p:cNvPr>
          <p:cNvSpPr txBox="1"/>
          <p:nvPr/>
        </p:nvSpPr>
        <p:spPr>
          <a:xfrm>
            <a:off x="978477" y="4449382"/>
            <a:ext cx="10235046" cy="923330"/>
          </a:xfrm>
          <a:prstGeom prst="rect">
            <a:avLst/>
          </a:prstGeom>
          <a:noFill/>
        </p:spPr>
        <p:txBody>
          <a:bodyPr wrap="square">
            <a:spAutoFit/>
          </a:bodyPr>
          <a:lstStyle/>
          <a:p>
            <a:r>
              <a:rPr lang="en-US" dirty="0"/>
              <a:t>This is not a problem, however. If the tube were energized continuously, it would fail because of thermal overloading, and the patient radiation dose would be exceedingly high. Images from DF are obtained by pulsing the x-ray beam in a manner called pulse-progressive fluoroscopy. </a:t>
            </a:r>
          </a:p>
        </p:txBody>
      </p:sp>
    </p:spTree>
    <p:extLst>
      <p:ext uri="{BB962C8B-B14F-4D97-AF65-F5344CB8AC3E}">
        <p14:creationId xmlns:p14="http://schemas.microsoft.com/office/powerpoint/2010/main" val="1010121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4CEC12-E5D8-B66B-7C8B-B6C29936CA72}"/>
              </a:ext>
            </a:extLst>
          </p:cNvPr>
          <p:cNvSpPr txBox="1"/>
          <p:nvPr/>
        </p:nvSpPr>
        <p:spPr>
          <a:xfrm>
            <a:off x="678312" y="447972"/>
            <a:ext cx="10959506" cy="1200329"/>
          </a:xfrm>
          <a:prstGeom prst="rect">
            <a:avLst/>
          </a:prstGeom>
          <a:noFill/>
        </p:spPr>
        <p:txBody>
          <a:bodyPr wrap="square">
            <a:spAutoFit/>
          </a:bodyPr>
          <a:lstStyle/>
          <a:p>
            <a:r>
              <a:rPr lang="en-US" dirty="0"/>
              <a:t>The x-ray generator must be capable of switching on and off very rapidly. The time required for the x-ray tube to be switched on and reach selected levels of kilovolt peak (</a:t>
            </a:r>
            <a:r>
              <a:rPr lang="en-US" dirty="0" err="1"/>
              <a:t>kVp</a:t>
            </a:r>
            <a:r>
              <a:rPr lang="en-US" dirty="0"/>
              <a:t>) and mA is called the interrogation time. The time required for the x-ray tube to be switched off is the extinction time. DF systems must incorporate high-frequency generators with interrogation and extinction times of less than 1 </a:t>
            </a:r>
            <a:r>
              <a:rPr lang="en-US" dirty="0" err="1"/>
              <a:t>ms.</a:t>
            </a:r>
            <a:endParaRPr lang="en-US" dirty="0"/>
          </a:p>
        </p:txBody>
      </p:sp>
      <p:pic>
        <p:nvPicPr>
          <p:cNvPr id="5" name="Picture 4">
            <a:extLst>
              <a:ext uri="{FF2B5EF4-FFF2-40B4-BE49-F238E27FC236}">
                <a16:creationId xmlns:a16="http://schemas.microsoft.com/office/drawing/2014/main" id="{E9B144AC-4E13-6B47-3FC7-F3BF7E7FAB1E}"/>
              </a:ext>
            </a:extLst>
          </p:cNvPr>
          <p:cNvPicPr>
            <a:picLocks noChangeAspect="1"/>
          </p:cNvPicPr>
          <p:nvPr/>
        </p:nvPicPr>
        <p:blipFill>
          <a:blip r:embed="rId2"/>
          <a:stretch>
            <a:fillRect/>
          </a:stretch>
        </p:blipFill>
        <p:spPr>
          <a:xfrm>
            <a:off x="3913558" y="1754841"/>
            <a:ext cx="3926078" cy="3654273"/>
          </a:xfrm>
          <a:prstGeom prst="rect">
            <a:avLst/>
          </a:prstGeom>
        </p:spPr>
      </p:pic>
      <p:sp>
        <p:nvSpPr>
          <p:cNvPr id="7" name="TextBox 6">
            <a:extLst>
              <a:ext uri="{FF2B5EF4-FFF2-40B4-BE49-F238E27FC236}">
                <a16:creationId xmlns:a16="http://schemas.microsoft.com/office/drawing/2014/main" id="{DD7A7751-092C-4FCB-733D-3F7FC583A665}"/>
              </a:ext>
            </a:extLst>
          </p:cNvPr>
          <p:cNvSpPr txBox="1"/>
          <p:nvPr/>
        </p:nvSpPr>
        <p:spPr>
          <a:xfrm>
            <a:off x="327989" y="5896536"/>
            <a:ext cx="11577023" cy="369332"/>
          </a:xfrm>
          <a:prstGeom prst="rect">
            <a:avLst/>
          </a:prstGeom>
          <a:noFill/>
        </p:spPr>
        <p:txBody>
          <a:bodyPr wrap="square">
            <a:spAutoFit/>
          </a:bodyPr>
          <a:lstStyle/>
          <a:p>
            <a:r>
              <a:rPr lang="en-US" dirty="0">
                <a:solidFill>
                  <a:srgbClr val="FF0000"/>
                </a:solidFill>
              </a:rPr>
              <a:t>Pulse progressive fluoroscopy is essential for reducing patient radiation dose and should be routinely used</a:t>
            </a:r>
            <a:r>
              <a:rPr lang="en-US" dirty="0"/>
              <a:t>.</a:t>
            </a:r>
          </a:p>
        </p:txBody>
      </p:sp>
    </p:spTree>
    <p:extLst>
      <p:ext uri="{BB962C8B-B14F-4D97-AF65-F5344CB8AC3E}">
        <p14:creationId xmlns:p14="http://schemas.microsoft.com/office/powerpoint/2010/main" val="2389278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6DE047-E8A3-0B5F-815F-89097AF9283F}"/>
              </a:ext>
            </a:extLst>
          </p:cNvPr>
          <p:cNvSpPr txBox="1"/>
          <p:nvPr/>
        </p:nvSpPr>
        <p:spPr>
          <a:xfrm>
            <a:off x="814943" y="556782"/>
            <a:ext cx="10882251" cy="923330"/>
          </a:xfrm>
          <a:prstGeom prst="rect">
            <a:avLst/>
          </a:prstGeom>
          <a:noFill/>
        </p:spPr>
        <p:txBody>
          <a:bodyPr wrap="square">
            <a:spAutoFit/>
          </a:bodyPr>
          <a:lstStyle/>
          <a:p>
            <a:r>
              <a:rPr lang="en-US" dirty="0"/>
              <a:t>A major change from conventional fluoroscopy to DF is the use of a charge-coupled device (CCD) instead of a TV camera tube. The CCD was developed in the 1970s for military applications, especially in night vision scopes. Today, CCDs are used in the digital camera, commercial television, security surveillance, and astronomy</a:t>
            </a:r>
          </a:p>
        </p:txBody>
      </p:sp>
      <p:sp>
        <p:nvSpPr>
          <p:cNvPr id="5" name="TextBox 4">
            <a:extLst>
              <a:ext uri="{FF2B5EF4-FFF2-40B4-BE49-F238E27FC236}">
                <a16:creationId xmlns:a16="http://schemas.microsoft.com/office/drawing/2014/main" id="{D819F083-EE01-A34D-B9D5-87812666DB1A}"/>
              </a:ext>
            </a:extLst>
          </p:cNvPr>
          <p:cNvSpPr txBox="1"/>
          <p:nvPr/>
        </p:nvSpPr>
        <p:spPr>
          <a:xfrm>
            <a:off x="814943" y="1682867"/>
            <a:ext cx="10882250" cy="646331"/>
          </a:xfrm>
          <a:prstGeom prst="rect">
            <a:avLst/>
          </a:prstGeom>
          <a:noFill/>
        </p:spPr>
        <p:txBody>
          <a:bodyPr wrap="square">
            <a:spAutoFit/>
          </a:bodyPr>
          <a:lstStyle/>
          <a:p>
            <a:r>
              <a:rPr lang="en-US" dirty="0"/>
              <a:t>The sensitive component of a CCD is a layer of crystalline silicon. When this silicon is illuminated, electrical charge is generated, which is then sampled, pixel by pixel, and manipulated to produce a digital image</a:t>
            </a:r>
          </a:p>
        </p:txBody>
      </p:sp>
      <p:pic>
        <p:nvPicPr>
          <p:cNvPr id="7" name="Picture 6">
            <a:extLst>
              <a:ext uri="{FF2B5EF4-FFF2-40B4-BE49-F238E27FC236}">
                <a16:creationId xmlns:a16="http://schemas.microsoft.com/office/drawing/2014/main" id="{EC670E05-EB88-396F-FF2D-E6A51CE2FD93}"/>
              </a:ext>
            </a:extLst>
          </p:cNvPr>
          <p:cNvPicPr>
            <a:picLocks noChangeAspect="1"/>
          </p:cNvPicPr>
          <p:nvPr/>
        </p:nvPicPr>
        <p:blipFill>
          <a:blip r:embed="rId2"/>
          <a:stretch>
            <a:fillRect/>
          </a:stretch>
        </p:blipFill>
        <p:spPr>
          <a:xfrm>
            <a:off x="3521033" y="2702547"/>
            <a:ext cx="4192113" cy="3186006"/>
          </a:xfrm>
          <a:prstGeom prst="rect">
            <a:avLst/>
          </a:prstGeom>
        </p:spPr>
      </p:pic>
    </p:spTree>
    <p:extLst>
      <p:ext uri="{BB962C8B-B14F-4D97-AF65-F5344CB8AC3E}">
        <p14:creationId xmlns:p14="http://schemas.microsoft.com/office/powerpoint/2010/main" val="1322242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120608-D4E8-DF09-CBB4-6CB2271F6504}"/>
              </a:ext>
            </a:extLst>
          </p:cNvPr>
          <p:cNvPicPr>
            <a:picLocks noChangeAspect="1"/>
          </p:cNvPicPr>
          <p:nvPr/>
        </p:nvPicPr>
        <p:blipFill>
          <a:blip r:embed="rId2"/>
          <a:stretch>
            <a:fillRect/>
          </a:stretch>
        </p:blipFill>
        <p:spPr>
          <a:xfrm>
            <a:off x="3012140" y="317604"/>
            <a:ext cx="5865159" cy="6222791"/>
          </a:xfrm>
          <a:prstGeom prst="rect">
            <a:avLst/>
          </a:prstGeom>
        </p:spPr>
      </p:pic>
    </p:spTree>
    <p:extLst>
      <p:ext uri="{BB962C8B-B14F-4D97-AF65-F5344CB8AC3E}">
        <p14:creationId xmlns:p14="http://schemas.microsoft.com/office/powerpoint/2010/main" val="31891079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1327</TotalTime>
  <Words>989</Words>
  <Application>Microsoft Office PowerPoint</Application>
  <PresentationFormat>Widescreen</PresentationFormat>
  <Paragraphs>35</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Digital Fluoroscopy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Advantages of CCD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Jarek Stelmark</dc:creator>
  <cp:lastModifiedBy>Jarek Stelmark</cp:lastModifiedBy>
  <cp:revision>16</cp:revision>
  <dcterms:created xsi:type="dcterms:W3CDTF">2022-05-11T11:54:42Z</dcterms:created>
  <dcterms:modified xsi:type="dcterms:W3CDTF">2022-05-12T10:02:15Z</dcterms:modified>
</cp:coreProperties>
</file>